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9"/>
  </p:notesMasterIdLst>
  <p:sldIdLst>
    <p:sldId id="281" r:id="rId5"/>
    <p:sldId id="303" r:id="rId6"/>
    <p:sldId id="295" r:id="rId7"/>
    <p:sldId id="293" r:id="rId8"/>
    <p:sldId id="296" r:id="rId9"/>
    <p:sldId id="297" r:id="rId10"/>
    <p:sldId id="298" r:id="rId11"/>
    <p:sldId id="299" r:id="rId12"/>
    <p:sldId id="291" r:id="rId13"/>
    <p:sldId id="300" r:id="rId14"/>
    <p:sldId id="301" r:id="rId15"/>
    <p:sldId id="304" r:id="rId16"/>
    <p:sldId id="302" r:id="rId17"/>
    <p:sldId id="29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wetha Moorthi" initials="SM" lastIdx="1" clrIdx="0">
    <p:extLst>
      <p:ext uri="{19B8F6BF-5375-455C-9EA6-DF929625EA0E}">
        <p15:presenceInfo xmlns:p15="http://schemas.microsoft.com/office/powerpoint/2012/main" userId="Swetha Moorth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0" d="100"/>
          <a:sy n="70" d="100"/>
        </p:scale>
        <p:origin x="1123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94D2E-832E-4454-88B1-C6C215C9E55C}" type="datetimeFigureOut">
              <a:rPr lang="en-US" smtClean="0"/>
              <a:t>10/31/2021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A0A09-6FA2-432A-878F-290AC51C72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ha.org/guidesreports/2020-04-09-compendium-models-predict-spread-covid-19" TargetMode="External"/><Relationship Id="rId3" Type="http://schemas.openxmlformats.org/officeDocument/2006/relationships/hyperlink" Target="https://www.bbc.com/future/article/20200812-exponential-growth-bias-the-numerical-error-behind-covid-19" TargetMode="External"/><Relationship Id="rId7" Type="http://schemas.openxmlformats.org/officeDocument/2006/relationships/hyperlink" Target="https://www.ncbi.nlm.nih.gov/pmc/articles/PMC7190554/" TargetMode="External"/><Relationship Id="rId2" Type="http://schemas.openxmlformats.org/officeDocument/2006/relationships/hyperlink" Target="https://apic.org/monthly_alerts/outbreaks-epidemics-and-pandemics-what-you-need-to-know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mcmedicine.biomedcentral.com/articles/10.1186/s12916-019-1389-3" TargetMode="External"/><Relationship Id="rId5" Type="http://schemas.openxmlformats.org/officeDocument/2006/relationships/hyperlink" Target="https://www.nature.com/articles/d41586-020-02009-w" TargetMode="External"/><Relationship Id="rId4" Type="http://schemas.openxmlformats.org/officeDocument/2006/relationships/hyperlink" Target="https://www.washingtonpost.com/graphics/2020/world/corona-simulator/" TargetMode="External"/><Relationship Id="rId9" Type="http://schemas.openxmlformats.org/officeDocument/2006/relationships/hyperlink" Target="https://www.smithsonianmag.com/innovation/this-calculator-estimates-your-risk-of-getting-covid-19-180978670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6" name="Picture 5" descr="purple tinted chalkboard">
            <a:extLst>
              <a:ext uri="{FF2B5EF4-FFF2-40B4-BE49-F238E27FC236}">
                <a16:creationId xmlns:a16="http://schemas.microsoft.com/office/drawing/2014/main" id="{12751E25-7490-4E9F-B6B6-99147D39E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r="-1" b="21257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B1457-35E0-409B-98CD-F11D19CA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2377" y="2445159"/>
            <a:ext cx="8827245" cy="196767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Can Pandemic Spreads be predicted?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DD245-17CD-4FBE-A9CF-AC997273D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72297" y="5436524"/>
            <a:ext cx="3265515" cy="493222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Muthukumar Kadhirvel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06583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dirty="0"/>
              <a:t>COVID 19 Spread Prediction Models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674F8-B49E-4E36-A7B2-1D30ED109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28" y="2246050"/>
            <a:ext cx="11203620" cy="4611950"/>
          </a:xfrm>
        </p:spPr>
        <p:txBody>
          <a:bodyPr>
            <a:norm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American Health Association (AHA) has collated various prediction models and they are being used by hospitals and health systems in making their own decisions to arrest the pandemic spread. </a:t>
            </a:r>
          </a:p>
          <a:p>
            <a:pPr marL="800100" lvl="2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/>
              <a:t>Case Projection and Capacity Planning – Predication on assumptions about current status of the disease, how quickly it spreads and/or degree of containment effort.</a:t>
            </a:r>
          </a:p>
          <a:p>
            <a:pPr marL="800100" lvl="2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/>
              <a:t>Community Vulnerability Maps – Uses density, distance to health care, economic status etc. to highlight areas that are at risk for contracting or dying to the disease.</a:t>
            </a:r>
          </a:p>
          <a:p>
            <a:pPr marL="800100" lvl="2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/>
              <a:t>Case Mapping and Projection Tools – Visual description of disease at national, state or county levels.</a:t>
            </a:r>
          </a:p>
          <a:p>
            <a:pPr mar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SQUIDER Model – Variation of SIR model</a:t>
            </a:r>
          </a:p>
          <a:p>
            <a:pPr marL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S(Susceptible) + Q(Pseudo-Quarantine/Social Distancing)+ U(Undetected Infected) + I(Detected Infected)+ D(Detected Deaths) + E(Undetected Recovered/Death) + R(Detected Recovered) = 1</a:t>
            </a:r>
          </a:p>
        </p:txBody>
      </p:sp>
    </p:spTree>
    <p:extLst>
      <p:ext uri="{BB962C8B-B14F-4D97-AF65-F5344CB8AC3E}">
        <p14:creationId xmlns:p14="http://schemas.microsoft.com/office/powerpoint/2010/main" val="2062045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dirty="0"/>
              <a:t>COVID Calculator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674F8-B49E-4E36-A7B2-1D30ED109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28" y="2246050"/>
            <a:ext cx="11203620" cy="461195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MicroCOVID project was a project developed that would calculate the user’s probability of contracting COVID in his/her county depending on the scenario that the user provides as input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Started out as a project amongst friends so that decisions to attend any event is approached scientifically instead of being an emotional decision in these turbulent times. 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The underlying model considers the latest research on masks, vaccine efficacy, current COVID counts in each county etc. and converts them into a numeric value. 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The risk is measured in a unit called microCOVIDs – One in a million chance of becoming infected with COVID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Any given user is budgeted 10000 microCOVIDs per year that translates to a 1 percent chance of contracting COVID. 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/>
              <a:t>To use the calculator, you need to provide details of the event like Going Grocery Shopping/Attending an Outdoor event in a different county etc. with other details and the tool will calculate the user’s risk in terms of microCOVIDs.</a:t>
            </a:r>
          </a:p>
          <a:p>
            <a:pPr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226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dirty="0"/>
              <a:t>COVID Calculator</a:t>
            </a:r>
            <a:endParaRPr 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F0A7C6-A10F-4F71-8D60-48EE922705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112" y="3047301"/>
            <a:ext cx="4942004" cy="293984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F0E55E-91B0-4312-8F9F-DCA904339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47301"/>
            <a:ext cx="5683792" cy="2939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7335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dirty="0"/>
              <a:t>Conclusion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674F8-B49E-4E36-A7B2-1D30ED109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28" y="2246050"/>
            <a:ext cx="11203620" cy="461195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As we can see even before COVID 19, we were able to predict the spread of an outbreak like Zika/SARS etc. albeit that had a lower spread.</a:t>
            </a:r>
          </a:p>
          <a:p>
            <a:pPr>
              <a:lnSpc>
                <a:spcPct val="120000"/>
              </a:lnSpc>
            </a:pPr>
            <a:r>
              <a:rPr lang="en-US" dirty="0"/>
              <a:t>The spread of COVID 19 and the international response to it was overwhelming both by governments and scientists alike. </a:t>
            </a:r>
          </a:p>
          <a:p>
            <a:pPr>
              <a:lnSpc>
                <a:spcPct val="120000"/>
              </a:lnSpc>
            </a:pPr>
            <a:r>
              <a:rPr lang="en-US" dirty="0"/>
              <a:t>There were a lot of models and predictor tools that were created by universities and scientists and crowd-sourced tools that were accurate given the number of variables.</a:t>
            </a:r>
          </a:p>
          <a:p>
            <a:pPr>
              <a:lnSpc>
                <a:spcPct val="120000"/>
              </a:lnSpc>
            </a:pPr>
            <a:r>
              <a:rPr lang="en-US" dirty="0"/>
              <a:t>Tech-savvy governments like Singapore, Korea etc. were quick to use these predictor tools to calculate the pandemic spread and issue corresponding directives to control the spread.</a:t>
            </a:r>
          </a:p>
          <a:p>
            <a:pPr>
              <a:lnSpc>
                <a:spcPct val="120000"/>
              </a:lnSpc>
            </a:pPr>
            <a:r>
              <a:rPr lang="en-US" dirty="0"/>
              <a:t>But we must keep in mind that not all the factors can be considered, but we can certainly say that we can make an accurate pandemic spread prediction tool.</a:t>
            </a:r>
          </a:p>
        </p:txBody>
      </p:sp>
    </p:spTree>
    <p:extLst>
      <p:ext uri="{BB962C8B-B14F-4D97-AF65-F5344CB8AC3E}">
        <p14:creationId xmlns:p14="http://schemas.microsoft.com/office/powerpoint/2010/main" val="493584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6483B6-8E69-4BC7-A878-221246781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EA799-53EF-4640-BFB2-2472EDC45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350" y="2603500"/>
            <a:ext cx="11172825" cy="4044950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bg2">
                    <a:lumMod val="25000"/>
                  </a:schemeClr>
                </a:solidFill>
                <a:hlinkClick r:id="rId2"/>
              </a:rPr>
              <a:t>https://apic.org/monthly_alerts/outbreaks-epidemics-and-pandemics-what-you-need-to-know/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dirty="0">
                <a:solidFill>
                  <a:schemeClr val="bg2">
                    <a:lumMod val="25000"/>
                  </a:schemeClr>
                </a:solidFill>
                <a:hlinkClick r:id="rId3"/>
              </a:rPr>
              <a:t>https://www.bbc.com/future/article/20200812-exponential-growth-bias-the-numerical-error-behind-covid-19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dirty="0">
                <a:solidFill>
                  <a:schemeClr val="bg2">
                    <a:lumMod val="25000"/>
                  </a:schemeClr>
                </a:solidFill>
                <a:hlinkClick r:id="rId4"/>
              </a:rPr>
              <a:t>https://www.washingtonpost.com/graphics/2020/world/corona-simulator/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dirty="0">
                <a:solidFill>
                  <a:schemeClr val="bg2">
                    <a:lumMod val="25000"/>
                  </a:schemeClr>
                </a:solidFill>
                <a:hlinkClick r:id="rId5"/>
              </a:rPr>
              <a:t>https://www.nature.com/articles/d41586-020-02009-w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dirty="0">
                <a:solidFill>
                  <a:schemeClr val="bg2">
                    <a:lumMod val="25000"/>
                  </a:schemeClr>
                </a:solidFill>
                <a:hlinkClick r:id="rId6"/>
              </a:rPr>
              <a:t>https://bmcmedicine.biomedcentral.com/articles/10.1186/s12916-019-1389-3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dirty="0">
                <a:solidFill>
                  <a:schemeClr val="bg2">
                    <a:lumMod val="25000"/>
                  </a:schemeClr>
                </a:solidFill>
                <a:hlinkClick r:id="rId7"/>
              </a:rPr>
              <a:t>https://www.ncbi.nlm.nih.gov/pmc/articles/PMC7190554/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dirty="0">
                <a:solidFill>
                  <a:schemeClr val="bg2">
                    <a:lumMod val="25000"/>
                  </a:schemeClr>
                </a:solidFill>
                <a:hlinkClick r:id="rId8"/>
              </a:rPr>
              <a:t>https://www.aha.org/guidesreports/2020-04-09-compendium-models-predict-spread-covid-19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  <a:p>
            <a:r>
              <a:rPr lang="en-IN" dirty="0">
                <a:solidFill>
                  <a:schemeClr val="bg2">
                    <a:lumMod val="25000"/>
                  </a:schemeClr>
                </a:solidFill>
                <a:hlinkClick r:id="rId9"/>
              </a:rPr>
              <a:t>https://www.smithsonianmag.com/innovation/this-calculator-estimates-your-risk-of-getting-covid-19-180978670/</a:t>
            </a:r>
            <a:endParaRPr lang="en-IN" dirty="0">
              <a:solidFill>
                <a:schemeClr val="bg2">
                  <a:lumMod val="25000"/>
                </a:schemeClr>
              </a:solidFill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2123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Contents</a:t>
            </a:r>
            <a:endParaRPr lang="en-US" sz="3200" cap="non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674F8-B49E-4E36-A7B2-1D30ED109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28" y="2246050"/>
            <a:ext cx="11203620" cy="461195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 dirty="0"/>
              <a:t>What is a pandemic and how it spreads?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 dirty="0"/>
              <a:t>Why Are Pandemic Spreads Exponential?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cap="none" dirty="0"/>
              <a:t>R – Reproduction number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cap="none" dirty="0"/>
              <a:t>Pandemic Spread Variables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cap="none" dirty="0"/>
              <a:t>Pandemic Spread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cap="none" dirty="0"/>
              <a:t>COVID 19 Spread Prediction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cap="none" dirty="0"/>
              <a:t>COVID Calculator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cap="none" dirty="0"/>
              <a:t>Conclusion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cap="none" dirty="0"/>
              <a:t>References</a:t>
            </a:r>
          </a:p>
          <a:p>
            <a:pPr lvl="1"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091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cap="none" dirty="0"/>
              <a:t>What is a pandemic and how it spreads?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674F8-B49E-4E36-A7B2-1D30ED109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28" y="2246050"/>
            <a:ext cx="11203620" cy="461195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Outbreak – Sudden rise in the number of cases of a disease and can be local to an area or affect multiple countries. Can last for a few days, weeks or years. </a:t>
            </a:r>
          </a:p>
          <a:p>
            <a:pPr>
              <a:lnSpc>
                <a:spcPct val="120000"/>
              </a:lnSpc>
            </a:pPr>
            <a:r>
              <a:rPr lang="en-US" dirty="0"/>
              <a:t>Epidemic – When an infectious disease spreads rapidly to many people</a:t>
            </a:r>
          </a:p>
          <a:p>
            <a:pPr>
              <a:lnSpc>
                <a:spcPct val="120000"/>
              </a:lnSpc>
            </a:pPr>
            <a:r>
              <a:rPr lang="en-US" dirty="0"/>
              <a:t>Pandemic – Global disease outbreak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Affects wider geographical area, often worldwide.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Infects more people than epidemic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Often caused by new virus that humans have no immunity against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Causes more deaths than epidemic</a:t>
            </a:r>
          </a:p>
          <a:p>
            <a:pPr>
              <a:lnSpc>
                <a:spcPct val="120000"/>
              </a:lnSpc>
            </a:pPr>
            <a:r>
              <a:rPr lang="en-US" dirty="0"/>
              <a:t>Single infected person can board a plane and spread a virus among continents.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Size of population of opportunity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Number of days contagious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Number of people with whom an infectious person comes in contact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Probability of contracting the virus from contact with an infected person</a:t>
            </a:r>
          </a:p>
          <a:p>
            <a:pPr lvl="1"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65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cap="none" dirty="0">
                <a:solidFill>
                  <a:srgbClr val="EBEBEB"/>
                </a:solidFill>
              </a:rPr>
              <a:t>Why Are Pandemic Spreads Exponential?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674F8-B49E-4E36-A7B2-1D30ED109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3481054" cy="34163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200" dirty="0"/>
              <a:t>In March 2020 alone, COVID cases in USA increased from a few dozen to 200,000 cases. 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If money doubles every 3 days and if you invest $1 today, then how long it takes to become a millionaire?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In 60 days, you would have $1,048,576. In another 30 days you would be a billionaire.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This is how the pandemic spreads as one person can infect another, and that person can infect other and hence the pandemic spread is not linear but always exponential. </a:t>
            </a:r>
          </a:p>
          <a:p>
            <a:pPr>
              <a:lnSpc>
                <a:spcPct val="90000"/>
              </a:lnSpc>
            </a:pPr>
            <a:r>
              <a:rPr lang="en-US" sz="1200" dirty="0"/>
              <a:t>Many people underestimate how fast the value increases which is called Exponential Growth Bias.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8F9D88-FBDA-4CDD-AB24-65653734C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7562" y="2775951"/>
            <a:ext cx="6073589" cy="306716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66933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cap="none" dirty="0">
                <a:solidFill>
                  <a:srgbClr val="EBEBEB"/>
                </a:solidFill>
              </a:rPr>
              <a:t>Why Are Pandemic Spreads Exponential?</a:t>
            </a:r>
            <a:endParaRPr lang="en-US" sz="3100" cap="none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DC3A7E7-A114-4FAA-A2E2-EFB721A11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603500"/>
            <a:ext cx="3481054" cy="3416300"/>
          </a:xfrm>
        </p:spPr>
        <p:txBody>
          <a:bodyPr anchor="ctr">
            <a:normAutofit/>
          </a:bodyPr>
          <a:lstStyle/>
          <a:p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Recovered</a:t>
            </a:r>
          </a:p>
          <a:p>
            <a:r>
              <a:rPr lang="en-US" sz="1600" dirty="0">
                <a:solidFill>
                  <a:srgbClr val="0070C0"/>
                </a:solidFill>
              </a:rPr>
              <a:t>Healthy</a:t>
            </a:r>
          </a:p>
          <a:p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Sick</a:t>
            </a:r>
          </a:p>
          <a:p>
            <a:endParaRPr lang="en-US" sz="1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33B2AC3-1029-44FE-875D-639DBEB23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5085" y="3243942"/>
            <a:ext cx="4027715" cy="2640389"/>
          </a:xfrm>
          <a:prstGeom prst="roundRect">
            <a:avLst>
              <a:gd name="adj" fmla="val 1858"/>
            </a:avLst>
          </a:prstGeom>
          <a:effectLst/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C7B54B-6B81-4F96-88C6-1851A17D8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9629" y="3243942"/>
            <a:ext cx="4027715" cy="2640389"/>
          </a:xfrm>
          <a:prstGeom prst="roundRect">
            <a:avLst>
              <a:gd name="adj" fmla="val 1858"/>
            </a:avLst>
          </a:prstGeom>
          <a:effectLst/>
        </p:spPr>
      </p:pic>
    </p:spTree>
    <p:extLst>
      <p:ext uri="{BB962C8B-B14F-4D97-AF65-F5344CB8AC3E}">
        <p14:creationId xmlns:p14="http://schemas.microsoft.com/office/powerpoint/2010/main" val="3945066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cap="none" dirty="0"/>
              <a:t>R – Reproduction Number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674F8-B49E-4E36-A7B2-1D30ED109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28" y="2246050"/>
            <a:ext cx="11203620" cy="461195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R originally measured the reproduction of people but in epidemiology it measures the spread of infection in a population. </a:t>
            </a:r>
          </a:p>
          <a:p>
            <a:pPr>
              <a:lnSpc>
                <a:spcPct val="120000"/>
              </a:lnSpc>
            </a:pPr>
            <a:r>
              <a:rPr lang="en-US" dirty="0"/>
              <a:t>If R is two it means, two infected people with infect four others who will infect eight others and so on.</a:t>
            </a:r>
          </a:p>
          <a:p>
            <a:pPr>
              <a:lnSpc>
                <a:spcPct val="120000"/>
              </a:lnSpc>
            </a:pPr>
            <a:r>
              <a:rPr lang="en-US" b="0" i="1" dirty="0">
                <a:solidFill>
                  <a:srgbClr val="222222"/>
                </a:solidFill>
                <a:effectLst/>
                <a:latin typeface="Harding"/>
              </a:rPr>
              <a:t>R</a:t>
            </a:r>
            <a:r>
              <a:rPr lang="en-US" b="0" i="0" baseline="-25000" dirty="0">
                <a:solidFill>
                  <a:srgbClr val="222222"/>
                </a:solidFill>
                <a:effectLst/>
                <a:latin typeface="Harding"/>
              </a:rPr>
              <a:t>0 </a:t>
            </a:r>
            <a:r>
              <a:rPr lang="en-US" dirty="0"/>
              <a:t>is a variant of R and assumes everybody in a population is susceptible to infection.</a:t>
            </a:r>
          </a:p>
          <a:p>
            <a:pPr>
              <a:lnSpc>
                <a:spcPct val="120000"/>
              </a:lnSpc>
            </a:pPr>
            <a:r>
              <a:rPr lang="en-US" b="0" i="1" dirty="0">
                <a:solidFill>
                  <a:srgbClr val="222222"/>
                </a:solidFill>
                <a:effectLst/>
                <a:latin typeface="Harding"/>
              </a:rPr>
              <a:t>R</a:t>
            </a:r>
            <a:r>
              <a:rPr lang="en-US" b="0" i="0" baseline="-25000" dirty="0">
                <a:solidFill>
                  <a:srgbClr val="222222"/>
                </a:solidFill>
                <a:effectLst/>
                <a:latin typeface="Harding"/>
              </a:rPr>
              <a:t>t</a:t>
            </a:r>
            <a:r>
              <a:rPr lang="en-US" b="0" i="0" dirty="0">
                <a:solidFill>
                  <a:srgbClr val="222222"/>
                </a:solidFill>
                <a:effectLst/>
                <a:latin typeface="Harding"/>
              </a:rPr>
              <a:t> (</a:t>
            </a:r>
            <a:r>
              <a:rPr lang="en-US" dirty="0"/>
              <a:t>sometimes called </a:t>
            </a:r>
            <a:r>
              <a:rPr lang="en-US" b="0" i="1" dirty="0">
                <a:solidFill>
                  <a:srgbClr val="222222"/>
                </a:solidFill>
                <a:effectLst/>
                <a:latin typeface="Harding"/>
              </a:rPr>
              <a:t>R</a:t>
            </a:r>
            <a:r>
              <a:rPr lang="en-US" b="0" i="0" baseline="-25000" dirty="0">
                <a:solidFill>
                  <a:srgbClr val="222222"/>
                </a:solidFill>
                <a:effectLst/>
                <a:latin typeface="Harding"/>
              </a:rPr>
              <a:t>e</a:t>
            </a:r>
            <a:r>
              <a:rPr lang="en-US" dirty="0"/>
              <a:t>, or ‘effective R’) is calculated over time and considers people gaining immunity because of being infected already or vaccinated for the pandemic.</a:t>
            </a:r>
          </a:p>
          <a:p>
            <a:pPr>
              <a:lnSpc>
                <a:spcPct val="120000"/>
              </a:lnSpc>
            </a:pPr>
            <a:r>
              <a:rPr lang="en-US" dirty="0"/>
              <a:t>R above 1 – Pandemic is spreading</a:t>
            </a:r>
          </a:p>
          <a:p>
            <a:pPr>
              <a:lnSpc>
                <a:spcPct val="120000"/>
              </a:lnSpc>
            </a:pPr>
            <a:r>
              <a:rPr lang="en-US" dirty="0"/>
              <a:t>R below 1 – Pandemic is shrinking</a:t>
            </a:r>
          </a:p>
        </p:txBody>
      </p:sp>
    </p:spTree>
    <p:extLst>
      <p:ext uri="{BB962C8B-B14F-4D97-AF65-F5344CB8AC3E}">
        <p14:creationId xmlns:p14="http://schemas.microsoft.com/office/powerpoint/2010/main" val="5771739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cap="none" dirty="0"/>
              <a:t>R – Reproduction Number</a:t>
            </a:r>
            <a:endParaRPr lang="en-US" sz="3100" cap="non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662CEF-52E3-4553-831A-52C217A1D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69" y="3201099"/>
            <a:ext cx="3804347" cy="17794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78099F-C02E-48FD-B2AF-AC0F030CEB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0439" y="2239870"/>
            <a:ext cx="3245510" cy="37145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3BB6FE7-A1ED-461A-9780-FC1D7E58E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3402" y="2239870"/>
            <a:ext cx="3207478" cy="370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871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dirty="0"/>
              <a:t>Pandemic Spread Variables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674F8-B49E-4E36-A7B2-1D30ED109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28" y="2246050"/>
            <a:ext cx="11203620" cy="4611950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dirty="0"/>
              <a:t>Zika virus spread from Brazil in 2015 and spread through out the Americas.</a:t>
            </a:r>
          </a:p>
          <a:p>
            <a:pPr>
              <a:lnSpc>
                <a:spcPct val="120000"/>
              </a:lnSpc>
            </a:pPr>
            <a:r>
              <a:rPr lang="en-US" dirty="0"/>
              <a:t>Dynamic Neural Network model was developed and had three main dimensions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Selection of the chosen risk indicator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Risk classification scheme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Prediction forecast window</a:t>
            </a:r>
          </a:p>
          <a:p>
            <a:pPr>
              <a:lnSpc>
                <a:spcPct val="120000"/>
              </a:lnSpc>
            </a:pPr>
            <a:r>
              <a:rPr lang="en-US" dirty="0"/>
              <a:t>Popular parameters – Infection rate and Infectiousness time</a:t>
            </a:r>
          </a:p>
          <a:p>
            <a:pPr>
              <a:lnSpc>
                <a:spcPct val="120000"/>
              </a:lnSpc>
            </a:pPr>
            <a:r>
              <a:rPr lang="en-US" dirty="0"/>
              <a:t>Pandemic spread specific variables can include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Connectivity-risk variables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Case-weighted travel risk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Incidence-weighted travel risk</a:t>
            </a:r>
          </a:p>
          <a:p>
            <a:pPr lvl="1">
              <a:lnSpc>
                <a:spcPct val="120000"/>
              </a:lnSpc>
            </a:pPr>
            <a:endParaRPr lang="en-US" dirty="0"/>
          </a:p>
          <a:p>
            <a:pPr lvl="1">
              <a:lnSpc>
                <a:spcPct val="12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0851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74490-302C-4A2A-B15F-E6C273E45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200" dirty="0"/>
              <a:t>Pandemic Spread Models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674F8-B49E-4E36-A7B2-1D30ED109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028" y="2246050"/>
            <a:ext cx="11203620" cy="461195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Standard SIR Model – Simplest and most popular method.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 – Number of susceptible individuals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 – Number of infectious individuals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 – Number of removed or deceased individuals</a:t>
            </a:r>
          </a:p>
          <a:p>
            <a:pPr>
              <a:lnSpc>
                <a:spcPct val="120000"/>
              </a:lnSpc>
            </a:pPr>
            <a:r>
              <a:rPr lang="en-US" dirty="0"/>
              <a:t>Delay Model - Simple realistic model for diffusion of an infectious disease. Governed by a single functional delay differential equation. Can even work when a time-dependent infection rate variable is present.</a:t>
            </a:r>
          </a:p>
          <a:p>
            <a:pPr>
              <a:lnSpc>
                <a:spcPct val="120000"/>
              </a:lnSpc>
            </a:pPr>
            <a:r>
              <a:rPr lang="en-US" dirty="0"/>
              <a:t>SEIR Model – Seasonality and period-doubling bifurcations in an epidemic model. </a:t>
            </a:r>
          </a:p>
          <a:p>
            <a:pPr>
              <a:lnSpc>
                <a:spcPct val="120000"/>
              </a:lnSpc>
            </a:pPr>
            <a:r>
              <a:rPr lang="en-US" dirty="0"/>
              <a:t>S + E + I + R = 1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S – Fraction of susceptible individuals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E – Fraction of exposed individuals (Infected but not infectious)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I – Fraction of Infective individuals</a:t>
            </a:r>
          </a:p>
          <a:p>
            <a:pPr lvl="1">
              <a:lnSpc>
                <a:spcPct val="120000"/>
              </a:lnSpc>
            </a:pPr>
            <a:r>
              <a:rPr lang="en-US" dirty="0"/>
              <a:t>R – Fraction of recovered individuals</a:t>
            </a:r>
          </a:p>
        </p:txBody>
      </p:sp>
    </p:spTree>
    <p:extLst>
      <p:ext uri="{BB962C8B-B14F-4D97-AF65-F5344CB8AC3E}">
        <p14:creationId xmlns:p14="http://schemas.microsoft.com/office/powerpoint/2010/main" val="26056940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44B8C88-7AFD-4F93-AF50-E36A0AADA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AC0CEB4-BFAC-4014-9B69-2CFFE0B783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 design</Template>
  <TotalTime>235</TotalTime>
  <Words>1181</Words>
  <Application>Microsoft Office PowerPoint</Application>
  <PresentationFormat>Widescreen</PresentationFormat>
  <Paragraphs>96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Gothic</vt:lpstr>
      <vt:lpstr>Harding</vt:lpstr>
      <vt:lpstr>Wingdings 3</vt:lpstr>
      <vt:lpstr>Ion Boardroom</vt:lpstr>
      <vt:lpstr>Can Pandemic Spreads be predicted?</vt:lpstr>
      <vt:lpstr>Contents</vt:lpstr>
      <vt:lpstr>What is a pandemic and how it spreads?</vt:lpstr>
      <vt:lpstr>Why Are Pandemic Spreads Exponential?</vt:lpstr>
      <vt:lpstr>Why Are Pandemic Spreads Exponential?</vt:lpstr>
      <vt:lpstr>R – Reproduction Number</vt:lpstr>
      <vt:lpstr>R – Reproduction Number</vt:lpstr>
      <vt:lpstr>Pandemic Spread Variables</vt:lpstr>
      <vt:lpstr>Pandemic Spread Models</vt:lpstr>
      <vt:lpstr>COVID 19 Spread Prediction Models</vt:lpstr>
      <vt:lpstr>COVID Calculator</vt:lpstr>
      <vt:lpstr>COVID Calculator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Pandemic Spreads be predicted?</dc:title>
  <dc:creator>Swetha Moorthi</dc:creator>
  <cp:lastModifiedBy>Muthukumar Kadhirvel</cp:lastModifiedBy>
  <cp:revision>10</cp:revision>
  <dcterms:created xsi:type="dcterms:W3CDTF">2021-10-31T21:41:04Z</dcterms:created>
  <dcterms:modified xsi:type="dcterms:W3CDTF">2021-11-01T01:47:33Z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